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3" r:id="rId2"/>
  </p:sldMasterIdLst>
  <p:notesMasterIdLst>
    <p:notesMasterId r:id="rId37"/>
  </p:notesMasterIdLst>
  <p:handoutMasterIdLst>
    <p:handoutMasterId r:id="rId38"/>
  </p:handoutMasterIdLst>
  <p:sldIdLst>
    <p:sldId id="266" r:id="rId3"/>
    <p:sldId id="456" r:id="rId4"/>
    <p:sldId id="480" r:id="rId5"/>
    <p:sldId id="476" r:id="rId6"/>
    <p:sldId id="477" r:id="rId7"/>
    <p:sldId id="463" r:id="rId8"/>
    <p:sldId id="461" r:id="rId9"/>
    <p:sldId id="478" r:id="rId10"/>
    <p:sldId id="467" r:id="rId11"/>
    <p:sldId id="459" r:id="rId12"/>
    <p:sldId id="407" r:id="rId13"/>
    <p:sldId id="454" r:id="rId14"/>
    <p:sldId id="452" r:id="rId15"/>
    <p:sldId id="411" r:id="rId16"/>
    <p:sldId id="455" r:id="rId17"/>
    <p:sldId id="481" r:id="rId18"/>
    <p:sldId id="430" r:id="rId19"/>
    <p:sldId id="465" r:id="rId20"/>
    <p:sldId id="464" r:id="rId21"/>
    <p:sldId id="466" r:id="rId22"/>
    <p:sldId id="373" r:id="rId23"/>
    <p:sldId id="414" r:id="rId24"/>
    <p:sldId id="479" r:id="rId25"/>
    <p:sldId id="401" r:id="rId26"/>
    <p:sldId id="389" r:id="rId27"/>
    <p:sldId id="404" r:id="rId28"/>
    <p:sldId id="475" r:id="rId29"/>
    <p:sldId id="473" r:id="rId30"/>
    <p:sldId id="469" r:id="rId31"/>
    <p:sldId id="474" r:id="rId32"/>
    <p:sldId id="471" r:id="rId33"/>
    <p:sldId id="470" r:id="rId34"/>
    <p:sldId id="472" r:id="rId35"/>
    <p:sldId id="320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2" d="100"/>
          <a:sy n="82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FDFF-2310-44C7-8F5C-B78DD16C3772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8450-7A67-4A6A-891C-49A6E8E9C1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4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E795-67EF-43DE-AB43-4F50DC370B87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134D1-B60A-4E0C-AB05-2958F880A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134D1-B60A-4E0C-AB05-2958F880A2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6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56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8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6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0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3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5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3/15/2013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C9B81F-C347-4BEF-BFDF-29C42F48304A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 Rounded MT Bold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3/15/2013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4617B">
                  <a:shade val="90000"/>
                </a:srgbClr>
              </a:solidFill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2AED99-7FB4-404E-8A97-64753DCE42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 Rounded MT Bold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EB33-A143-45FC-A47E-37A11A6A20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8D2-6F6A-476B-864E-BABE3F42D2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ietnam-redd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8392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Update progress on development of ER-Program in Vietnam </a:t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0772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Presented at the 6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FCPF Carbon Fund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Washington DC</a:t>
            </a: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15-16 March 2013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Consultation on criteria of site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Cover large forest areas, high potential of emission reduction; 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Commitment </a:t>
            </a:r>
            <a:r>
              <a:rPr lang="en-US" sz="3300" dirty="0">
                <a:latin typeface="Arial Narrow" pitchFamily="34" charset="0"/>
              </a:rPr>
              <a:t>of local authorities and capacities of relevant </a:t>
            </a:r>
            <a:r>
              <a:rPr lang="en-US" sz="3300" dirty="0" smtClean="0">
                <a:latin typeface="Arial Narrow" pitchFamily="34" charset="0"/>
              </a:rPr>
              <a:t>stakeholders;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Opportunities of coordination with on-going policies/programs forest </a:t>
            </a:r>
            <a:r>
              <a:rPr lang="en-US" sz="3300" dirty="0">
                <a:latin typeface="Arial Narrow" pitchFamily="34" charset="0"/>
              </a:rPr>
              <a:t>protection, </a:t>
            </a:r>
            <a:r>
              <a:rPr lang="en-US" sz="3300" dirty="0" smtClean="0">
                <a:latin typeface="Arial Narrow" pitchFamily="34" charset="0"/>
              </a:rPr>
              <a:t>reforestation, climate smart agriculture </a:t>
            </a:r>
            <a:r>
              <a:rPr lang="en-US" sz="3300" dirty="0">
                <a:latin typeface="Arial Narrow" pitchFamily="34" charset="0"/>
              </a:rPr>
              <a:t>and livelihood improvement </a:t>
            </a:r>
            <a:r>
              <a:rPr lang="en-US" sz="3300" dirty="0" smtClean="0">
                <a:latin typeface="Arial Narrow" pitchFamily="34" charset="0"/>
              </a:rPr>
              <a:t>funded by </a:t>
            </a:r>
            <a:r>
              <a:rPr lang="en-US" sz="3300" dirty="0" err="1" smtClean="0">
                <a:latin typeface="Arial Narrow" pitchFamily="34" charset="0"/>
              </a:rPr>
              <a:t>Gov</a:t>
            </a:r>
            <a:r>
              <a:rPr lang="en-US" sz="3300" dirty="0" smtClean="0">
                <a:latin typeface="Arial Narrow" pitchFamily="34" charset="0"/>
              </a:rPr>
              <a:t> or international partners;</a:t>
            </a:r>
            <a:endParaRPr lang="en-US" sz="3300" dirty="0">
              <a:latin typeface="Arial Narrow" pitchFamily="34" charset="0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300" dirty="0" smtClean="0">
                <a:latin typeface="Arial Narrow" pitchFamily="34" charset="0"/>
              </a:rPr>
              <a:t>Generate co-benefits (biodiversity conservation, improvement of livelihoods of local communities, promotion of FLEGT/VPA and regional cooperation)</a:t>
            </a:r>
            <a:endParaRPr lang="en-US" sz="3300" dirty="0">
              <a:latin typeface="Arial Narrow" pitchFamily="34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0822"/>
              </p:ext>
            </p:extLst>
          </p:nvPr>
        </p:nvGraphicFramePr>
        <p:xfrm>
          <a:off x="228600" y="1609889"/>
          <a:ext cx="4153170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Image" r:id="rId3" imgW="6446520" imgH="7941240" progId="Photoshop.Image.12">
                  <p:embed/>
                </p:oleObj>
              </mc:Choice>
              <mc:Fallback>
                <p:oleObj name="Image" r:id="rId3" imgW="6446520" imgH="7941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609889"/>
                        <a:ext cx="4153170" cy="511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options on scale of </a:t>
            </a:r>
            <a:r>
              <a:rPr lang="en-US" dirty="0"/>
              <a:t>the 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844901" y="1676400"/>
            <a:ext cx="3886200" cy="4572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87882"/>
              </p:ext>
            </p:extLst>
          </p:nvPr>
        </p:nvGraphicFramePr>
        <p:xfrm>
          <a:off x="4824093" y="1609889"/>
          <a:ext cx="4167507" cy="512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Image" r:id="rId5" imgW="6473880" imgH="7968960" progId="Photoshop.Image.12">
                  <p:embed/>
                </p:oleObj>
              </mc:Choice>
              <mc:Fallback>
                <p:oleObj name="Image" r:id="rId5" imgW="6473880" imgH="79689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4093" y="1609889"/>
                        <a:ext cx="4167507" cy="512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5048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Scalable </a:t>
            </a:r>
            <a:r>
              <a:rPr lang="en-US" sz="4000" dirty="0" smtClean="0"/>
              <a:t>options </a:t>
            </a:r>
            <a:r>
              <a:rPr lang="en-US" sz="4000" dirty="0"/>
              <a:t>for 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953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Option </a:t>
            </a:r>
            <a:r>
              <a:rPr lang="en-US" b="1" dirty="0" smtClean="0"/>
              <a:t>1: </a:t>
            </a:r>
            <a:r>
              <a:rPr lang="en-US" dirty="0"/>
              <a:t>only in the Northern Central Coastal Region (3.4 million ha of forestland, of which 2.8 million ha are forested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b="1" dirty="0" smtClean="0"/>
              <a:t>Option </a:t>
            </a:r>
            <a:r>
              <a:rPr lang="en-US" b="1" dirty="0"/>
              <a:t>2</a:t>
            </a:r>
            <a:r>
              <a:rPr lang="en-US" b="1" dirty="0" smtClean="0"/>
              <a:t>: </a:t>
            </a:r>
            <a:r>
              <a:rPr lang="en-US" dirty="0" smtClean="0"/>
              <a:t>ER Program will cover 16 provinces with high </a:t>
            </a:r>
            <a:r>
              <a:rPr lang="en-US" dirty="0"/>
              <a:t>potential ER </a:t>
            </a:r>
            <a:r>
              <a:rPr lang="en-US" dirty="0" smtClean="0"/>
              <a:t>(7 mill. </a:t>
            </a:r>
            <a:r>
              <a:rPr lang="en-US" dirty="0"/>
              <a:t>ha of forestland</a:t>
            </a:r>
            <a:r>
              <a:rPr lang="en-US" dirty="0" smtClean="0"/>
              <a:t>). All these provinces have sent letter of interest and commitment to participate in the Program;</a:t>
            </a:r>
          </a:p>
          <a:p>
            <a:endParaRPr lang="en-US" dirty="0" smtClean="0"/>
          </a:p>
          <a:p>
            <a:r>
              <a:rPr lang="en-US" dirty="0" smtClean="0"/>
              <a:t>The answer is dependent upon the availability of financial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8830" y="1589086"/>
          <a:ext cx="4153170" cy="511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Image" r:id="rId3" imgW="6446520" imgH="7941240" progId="Photoshop.Image.12">
                  <p:embed/>
                </p:oleObj>
              </mc:Choice>
              <mc:Fallback>
                <p:oleObj name="Image" r:id="rId3" imgW="6446520" imgH="79412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830" y="1589086"/>
                        <a:ext cx="4153170" cy="511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Scale the </a:t>
            </a:r>
            <a:r>
              <a:rPr lang="en-US" dirty="0"/>
              <a:t>ER </a:t>
            </a:r>
            <a:r>
              <a:rPr lang="en-US" dirty="0" smtClean="0"/>
              <a:t>Program: Option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70" y="1589087"/>
            <a:ext cx="3668130" cy="5185487"/>
          </a:xfrm>
        </p:spPr>
      </p:pic>
      <p:cxnSp>
        <p:nvCxnSpPr>
          <p:cNvPr id="4" name="Straight Connector 3"/>
          <p:cNvCxnSpPr/>
          <p:nvPr/>
        </p:nvCxnSpPr>
        <p:spPr>
          <a:xfrm flipV="1">
            <a:off x="1447800" y="2514600"/>
            <a:ext cx="4495800" cy="12991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4004733"/>
            <a:ext cx="5562600" cy="186266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the proposed ER site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8446126"/>
              </p:ext>
            </p:extLst>
          </p:nvPr>
        </p:nvGraphicFramePr>
        <p:xfrm>
          <a:off x="381000" y="1752600"/>
          <a:ext cx="8382000" cy="4724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888"/>
                <a:gridCol w="1349644"/>
                <a:gridCol w="1406470"/>
                <a:gridCol w="1207577"/>
                <a:gridCol w="1136542"/>
                <a:gridCol w="1093923"/>
                <a:gridCol w="1164956"/>
              </a:tblGrid>
              <a:tr h="828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Province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area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forested area 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Natural </a:t>
                      </a:r>
                      <a:r>
                        <a:rPr lang="en-US" sz="1400" b="1" u="none" strike="noStrike" dirty="0" smtClean="0">
                          <a:effectLst/>
                        </a:rPr>
                        <a:t>forests 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Plantations (ha)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Forest </a:t>
                      </a:r>
                      <a:r>
                        <a:rPr lang="en-US" sz="1400" b="1" u="none" strike="noStrike" dirty="0" smtClean="0">
                          <a:effectLst/>
                        </a:rPr>
                        <a:t>cover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Population (1.000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baseline="0" dirty="0" err="1" smtClean="0">
                          <a:effectLst/>
                        </a:rPr>
                        <a:t>pers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Thanh 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Hoa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1,113,194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546,095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384,146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161,949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3406.8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 smtClean="0">
                          <a:effectLst/>
                        </a:rPr>
                        <a:t>Nghe</a:t>
                      </a:r>
                      <a:r>
                        <a:rPr lang="en-US" sz="1600" b="0" u="none" strike="noStrike" dirty="0" smtClean="0">
                          <a:effectLst/>
                        </a:rPr>
                        <a:t> </a:t>
                      </a:r>
                      <a:r>
                        <a:rPr lang="en-US" sz="1600" b="0" u="none" strike="noStrike" dirty="0">
                          <a:effectLst/>
                        </a:rPr>
                        <a:t>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1,649,181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875,312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734,515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140,797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2917.4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smtClean="0">
                          <a:effectLst/>
                        </a:rPr>
                        <a:t>Ha </a:t>
                      </a:r>
                      <a:r>
                        <a:rPr lang="en-US" sz="1600" b="0" u="none" strike="noStrike" dirty="0" err="1" smtClean="0">
                          <a:effectLst/>
                        </a:rPr>
                        <a:t>Tinh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599,718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 308,082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212,884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95,198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>
                          <a:effectLst/>
                        </a:rPr>
                        <a:t>51%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smtClean="0">
                          <a:effectLst/>
                        </a:rPr>
                        <a:t>Quang Binh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806,527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540,118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456,537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83,581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849.3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smtClean="0">
                          <a:effectLst/>
                        </a:rPr>
                        <a:t>Quang Tri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473,982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    223,350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effectLst/>
                        </a:rPr>
                        <a:t>            138,807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84,543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47%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 smtClean="0">
                          <a:effectLst/>
                        </a:rPr>
                        <a:t>T.Thien</a:t>
                      </a:r>
                      <a:r>
                        <a:rPr lang="en-US" sz="1600" b="0" u="none" strike="noStrike" dirty="0" smtClean="0">
                          <a:effectLst/>
                        </a:rPr>
                        <a:t> Hue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503,321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    285,347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202,647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            82,701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57%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1090.9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0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               </a:t>
                      </a:r>
                      <a:r>
                        <a:rPr lang="en-US" sz="1600" b="1" u="none" strike="noStrike" dirty="0">
                          <a:effectLst/>
                        </a:rPr>
                        <a:t>5,145,923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     2,778,304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2,129,536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          648,769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kumimoji="0"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10,092.90 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Discussions on approach and key REDD+ Activities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0292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Landscape-based 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approach: </a:t>
            </a:r>
            <a:r>
              <a:rPr lang="en-US" sz="23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 only activities within the forestry sector, agricultural and other sector will be taken into account to deliver comprehensive, effective packages for substantial and permanent ER;</a:t>
            </a:r>
          </a:p>
          <a:p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Multi-policies and activities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will be taken place to effectively address key driving forces behind deforestation and forest degradation, and to accelerate reforestation. It is not wise and practical if only a single REDD+ activity is conducted in a forest stand; </a:t>
            </a:r>
            <a:r>
              <a:rPr lang="en-US" sz="23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of bundled policies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on climate smart agriculture, increase in 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productivity, poverty alleviation,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income generating opt.,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PES &amp; incentives, </a:t>
            </a:r>
            <a:r>
              <a:rPr lang="en-US" sz="2300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en-US" sz="23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Mobilization of resources from different sources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budget, private sectors, ODA, contribution of local stakeholders)</a:t>
            </a:r>
          </a:p>
        </p:txBody>
      </p:sp>
    </p:spTree>
    <p:extLst>
      <p:ext uri="{BB962C8B-B14F-4D97-AF65-F5344CB8AC3E}">
        <p14:creationId xmlns:p14="http://schemas.microsoft.com/office/powerpoint/2010/main" val="3230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Proposed key </a:t>
            </a:r>
            <a:r>
              <a:rPr lang="en-US" dirty="0" smtClean="0"/>
              <a:t>REDD+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05400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Avoided deforestation and forest degradation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Prevention of conversion of forests into agriculturally cultivated land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Protection </a:t>
            </a:r>
            <a:r>
              <a:rPr lang="en-US" sz="2300" dirty="0"/>
              <a:t>against illegal </a:t>
            </a:r>
            <a:r>
              <a:rPr lang="en-US" sz="2300" dirty="0" smtClean="0"/>
              <a:t>logging and promotion of SFM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Forest fire prevention; Modern wood processing industry, sustainable use of timber and NTFPs, firewood </a:t>
            </a:r>
            <a:r>
              <a:rPr lang="en-US" sz="2300" dirty="0"/>
              <a:t>	</a:t>
            </a:r>
            <a:r>
              <a:rPr lang="en-US" sz="2300" dirty="0" smtClean="0"/>
              <a:t> </a:t>
            </a:r>
            <a:r>
              <a:rPr lang="en-US" sz="2300" dirty="0"/>
              <a:t>	</a:t>
            </a:r>
          </a:p>
          <a:p>
            <a:r>
              <a:rPr lang="en-US" sz="2300" b="1" dirty="0" smtClean="0"/>
              <a:t>Enhancement of forest carbon stocks: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/>
              <a:t>Assisted natural regeneration of </a:t>
            </a:r>
            <a:r>
              <a:rPr lang="en-US" sz="2300" dirty="0" smtClean="0"/>
              <a:t>forests; Restoration </a:t>
            </a:r>
            <a:r>
              <a:rPr lang="en-US" sz="2300" dirty="0"/>
              <a:t>of heavily degraded forest </a:t>
            </a:r>
            <a:r>
              <a:rPr lang="en-US" sz="2300" dirty="0" smtClean="0"/>
              <a:t>land with agroforestry  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/>
              <a:t>Plantations but promotion of planting big timber (long rotation) and native species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4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NCCS, NGGS, NRAP, NAP on FPD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province will develop its REDD+ Action Plan (RAP); REDD+ activities should be mainstreamed into provincial Socio-economic and Environment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 Master Plan, and consistent with National REDD+ Action Program;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Discussions on Institutional arrangement for ER </a:t>
            </a:r>
            <a:r>
              <a:rPr lang="en-US" dirty="0" err="1" smtClean="0"/>
              <a:t>Prog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the ER program will be implemented in line with NRAP and other national policies?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REDD+ = cross-sectors and multi-policies – should not create a totally new institutional arrangement, particularly at local levels; should use the existing institutional system for implementation of National Action Plan on forest protection and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development;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REDD+ Steering Committee (PRSC) of 4/6 provinces are established with early support from GIZ and other partners</a:t>
            </a:r>
          </a:p>
        </p:txBody>
      </p:sp>
    </p:spTree>
    <p:extLst>
      <p:ext uri="{BB962C8B-B14F-4D97-AF65-F5344CB8AC3E}">
        <p14:creationId xmlns:p14="http://schemas.microsoft.com/office/powerpoint/2010/main" val="8330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5" idx="2"/>
            <a:endCxn id="22" idx="0"/>
          </p:cNvCxnSpPr>
          <p:nvPr/>
        </p:nvCxnSpPr>
        <p:spPr>
          <a:xfrm>
            <a:off x="4164217" y="1343799"/>
            <a:ext cx="0" cy="37616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917" y="143470"/>
            <a:ext cx="3276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National REDD+ Steering Committee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198" y="1752600"/>
            <a:ext cx="3276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prstClr val="white"/>
                </a:solidFill>
              </a:rPr>
              <a:t>Vietnam REDD+ Office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933" y="2743200"/>
            <a:ext cx="251460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Supporting Entities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Universities &amp; research institutions</a:t>
            </a:r>
            <a:endParaRPr lang="en-US" sz="1600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National REDD+ Network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Sub-Technical working groups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prstClr val="black"/>
                </a:solidFill>
              </a:rPr>
              <a:t>International supported projects/</a:t>
            </a:r>
            <a:r>
              <a:rPr lang="en-US" sz="1600" b="1" dirty="0" err="1">
                <a:solidFill>
                  <a:prstClr val="black"/>
                </a:solidFill>
              </a:rPr>
              <a:t>Progs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</a:rPr>
              <a:t>Consulting agencies, independent experts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2902803"/>
            <a:ext cx="3276600" cy="1446550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Provincial REDD+ Steering Committee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District and Commune REDD+ Taskforce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258" y="277327"/>
            <a:ext cx="2191315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National policy-making level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010" y="1828800"/>
            <a:ext cx="1907640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Supervision, &amp; Coordination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5917" y="5105400"/>
            <a:ext cx="3276600" cy="584775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Forest managers and local communities/other stakeholders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3166646"/>
            <a:ext cx="2063812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Management at local levels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9585" y="865871"/>
            <a:ext cx="2209800" cy="42344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600" b="1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VNFOREST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0800" y="152400"/>
            <a:ext cx="268737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7030A0"/>
                </a:solidFill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NC on Climate Chang;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</a:rPr>
              <a:t>MARD &amp; line Ministries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924" y="5228510"/>
            <a:ext cx="2063812" cy="3385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Implementing level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85585" y="2008833"/>
            <a:ext cx="722348" cy="7343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02517" y="3626078"/>
            <a:ext cx="72234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85585" y="5390007"/>
            <a:ext cx="72234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30852" y="523744"/>
            <a:ext cx="72234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763000" cy="1673225"/>
          </a:xfrm>
        </p:spPr>
        <p:txBody>
          <a:bodyPr>
            <a:normAutofit fontScale="92500"/>
          </a:bodyPr>
          <a:lstStyle/>
          <a:p>
            <a:pPr lvl="0">
              <a:buClr>
                <a:srgbClr val="DD8047"/>
              </a:buClr>
              <a:buSzPct val="100000"/>
            </a:pPr>
            <a:r>
              <a:rPr lang="en-US" b="1" dirty="0" smtClean="0"/>
              <a:t>Based on:</a:t>
            </a:r>
          </a:p>
          <a:p>
            <a:pPr marL="514350" lvl="0" indent="-514350">
              <a:buClr>
                <a:srgbClr val="DD8047"/>
              </a:buClr>
              <a:buSzPct val="100000"/>
              <a:buAutoNum type="arabicPeriod"/>
            </a:pPr>
            <a:r>
              <a:rPr lang="en-US" b="1" dirty="0" smtClean="0"/>
              <a:t>ER-PIN Template</a:t>
            </a:r>
          </a:p>
          <a:p>
            <a:pPr marL="514350" lvl="0" indent="-514350">
              <a:buClr>
                <a:srgbClr val="DD8047"/>
              </a:buClr>
              <a:buSzPct val="100000"/>
              <a:buAutoNum type="arabicPeriod"/>
            </a:pPr>
            <a:r>
              <a:rPr lang="en-US" b="1" dirty="0" smtClean="0"/>
              <a:t>Comments from previous meeting in late January 2013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Update progress on ER-PIN Preparation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Fruitful discussions on cooperation with other REDD+ initiatives/</a:t>
            </a:r>
            <a:r>
              <a:rPr lang="en-US" dirty="0" err="1" smtClean="0"/>
              <a:t>progs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UN-REDD Phase II: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building &amp; demonstration REDD+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in 6 pilot provinces of which 3 provinces are located in proposed 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.’s site;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Vietnam Forests and Delta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And the Lowering Emissions from Asia Forests (LEAF)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Kfw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BMU: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SFM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co-management of forests, reforestation &amp;CO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sequestration, technical capacity building, safeguards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SFE reform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Smart Agriculture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for smallholder plantations in 3 provinces from 2012-2015, US$ 30 million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rehabilitation of mangrove forests </a:t>
            </a:r>
          </a:p>
        </p:txBody>
      </p:sp>
    </p:spTree>
    <p:extLst>
      <p:ext uri="{BB962C8B-B14F-4D97-AF65-F5344CB8AC3E}">
        <p14:creationId xmlns:p14="http://schemas.microsoft.com/office/powerpoint/2010/main" val="1872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2.3 Continuation of development of interim REL/FRL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83264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Historical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NFI data for 5 time points: 1990, 1995, 2000, 2005 and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2010 was improved by using RS imagery and data screening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with support from JICA and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Finland;</a:t>
            </a:r>
          </a:p>
          <a:p>
            <a:endParaRPr kumimoji="1"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Interim REL for the proposed option 1 is developed based on the improved NFI data (used the national databases); </a:t>
            </a:r>
          </a:p>
          <a:p>
            <a:endParaRPr kumimoji="1"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However, the interim REL should be </a:t>
            </a:r>
            <a:r>
              <a:rPr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be</a:t>
            </a: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refined by using improved data and methodology, and required technical and financial support;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2.4 Analysis of forest changes and key driving forces 1991-2010, measures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234159" cy="45720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90" y="1905000"/>
            <a:ext cx="6035310" cy="4267200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762000" y="2590800"/>
            <a:ext cx="4191000" cy="762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3581400"/>
            <a:ext cx="6324600" cy="23622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2.4 Analysis of forest changes and key driving forces 1991-2010, measures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711932" cy="5249968"/>
          </a:xfr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650"/>
            <a:ext cx="5049169" cy="34406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924385" y="2692555"/>
            <a:ext cx="6695615" cy="88884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4470710"/>
            <a:ext cx="6324600" cy="78709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2.5 Design the MRV Framework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895600"/>
            <a:ext cx="1504950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Monitoring of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Forest resources,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REDD+ implementation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44498" y="3097367"/>
            <a:ext cx="1298802" cy="977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LMS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2709" y="3084221"/>
            <a:ext cx="1298802" cy="977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EF (NFI)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0920" y="3084221"/>
            <a:ext cx="1298802" cy="977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GHG-I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2120" y="2620235"/>
            <a:ext cx="6324600" cy="301278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027360" y="4347795"/>
            <a:ext cx="50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907311" y="4415135"/>
            <a:ext cx="11218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(RV)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 flipV="1">
            <a:off x="4089596" y="2021876"/>
            <a:ext cx="488559" cy="440463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905" y="2483294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National Forest Monitoring System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0416" y="2455037"/>
            <a:ext cx="8458200" cy="392019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5857" y="1526048"/>
            <a:ext cx="701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National REDD+ Information 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3076136"/>
            <a:ext cx="1600200" cy="1148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Information on safeguards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Continue to </a:t>
            </a:r>
            <a:r>
              <a:rPr lang="en-US" sz="4000" dirty="0" smtClean="0"/>
              <a:t>design the FMS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Work with FAO, BMU/SNV &amp; RS data suppliers on improving the methods, parameters/indicators and producing demonstrations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Agreed that parameters should </a:t>
            </a:r>
            <a:r>
              <a:rPr lang="en-US" sz="2500" dirty="0">
                <a:solidFill>
                  <a:srgbClr val="002060"/>
                </a:solidFill>
                <a:latin typeface="Arial Narrow" pitchFamily="34" charset="0"/>
              </a:rPr>
              <a:t>be simple and practical, close linkages with result-based indicators</a:t>
            </a:r>
          </a:p>
          <a:p>
            <a:pPr lvl="1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Application of remote sensing imagery (high to very high-resolution) to make wall-to-wall forest/land use mapping</a:t>
            </a:r>
          </a:p>
          <a:p>
            <a:pPr lvl="1"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Continue to test and develop detailed guidelines on </a:t>
            </a:r>
            <a:r>
              <a:rPr lang="en-US" sz="2500" dirty="0">
                <a:solidFill>
                  <a:srgbClr val="002060"/>
                </a:solidFill>
                <a:latin typeface="Arial Narrow" pitchFamily="34" charset="0"/>
              </a:rPr>
              <a:t>Participatory </a:t>
            </a:r>
            <a:r>
              <a:rPr lang="en-US" sz="2500" dirty="0" smtClean="0">
                <a:solidFill>
                  <a:srgbClr val="002060"/>
                </a:solidFill>
                <a:latin typeface="Arial Narrow" pitchFamily="34" charset="0"/>
              </a:rPr>
              <a:t>monitoring</a:t>
            </a:r>
          </a:p>
          <a:p>
            <a:pPr lvl="0">
              <a:buClr>
                <a:srgbClr val="DD8047"/>
              </a:buClr>
            </a:pP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Completed the improved forest monitoring methods in Ha </a:t>
            </a:r>
            <a:r>
              <a:rPr lang="en-US" dirty="0" err="1" smtClean="0">
                <a:solidFill>
                  <a:prstClr val="black"/>
                </a:solidFill>
                <a:latin typeface="Arial Narrow" pitchFamily="34" charset="0"/>
              </a:rPr>
              <a:t>Tinh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 provinces which was invested by government budget</a:t>
            </a:r>
            <a:endParaRPr lang="en-US" dirty="0">
              <a:solidFill>
                <a:prstClr val="black"/>
              </a:solidFill>
              <a:latin typeface="Arial Narrow" pitchFamily="34" charset="0"/>
            </a:endParaRPr>
          </a:p>
          <a:p>
            <a:pPr lvl="1">
              <a:buFontTx/>
              <a:buChar char="-"/>
            </a:pPr>
            <a:endParaRPr lang="en-US" sz="25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Finalization of development of Emission Factor (EF) &amp; Manuals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226" y="1447800"/>
            <a:ext cx="8153400" cy="4495800"/>
          </a:xfrm>
        </p:spPr>
        <p:txBody>
          <a:bodyPr>
            <a:noAutofit/>
          </a:bodyPr>
          <a:lstStyle/>
          <a:p>
            <a:pPr marL="342900" lvl="2" indent="-342900">
              <a:buFont typeface="Wingdings" pitchFamily="2" charset="2"/>
              <a:buChar char="q"/>
            </a:pPr>
            <a:r>
              <a:rPr lang="en-GB" sz="2400" dirty="0" smtClean="0">
                <a:latin typeface="Arial Narrow" pitchFamily="34" charset="0"/>
              </a:rPr>
              <a:t>Development of </a:t>
            </a:r>
            <a:r>
              <a:rPr lang="en-US" sz="2400" dirty="0" smtClean="0">
                <a:latin typeface="Arial Narrow" pitchFamily="34" charset="0"/>
              </a:rPr>
              <a:t>Destructive </a:t>
            </a:r>
            <a:r>
              <a:rPr lang="en-US" sz="2400" dirty="0">
                <a:latin typeface="Arial Narrow" pitchFamily="34" charset="0"/>
              </a:rPr>
              <a:t>measurement for Allometric Equations </a:t>
            </a:r>
            <a:r>
              <a:rPr lang="en-US" sz="2400" dirty="0" smtClean="0">
                <a:latin typeface="Arial Narrow" pitchFamily="34" charset="0"/>
              </a:rPr>
              <a:t>for </a:t>
            </a:r>
            <a:r>
              <a:rPr lang="en-US" sz="2400" b="1" dirty="0" smtClean="0">
                <a:latin typeface="Arial Narrow" pitchFamily="34" charset="0"/>
              </a:rPr>
              <a:t>KEY</a:t>
            </a:r>
            <a:r>
              <a:rPr lang="en-US" sz="2400" dirty="0" smtClean="0">
                <a:latin typeface="Arial Narrow" pitchFamily="34" charset="0"/>
              </a:rPr>
              <a:t> natural forest types and major species for plantations);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Report and database of AE </a:t>
            </a:r>
            <a:r>
              <a:rPr lang="en-US" sz="2400" dirty="0">
                <a:solidFill>
                  <a:srgbClr val="FF0000"/>
                </a:solidFill>
                <a:latin typeface="Arial Narrow" pitchFamily="34" charset="0"/>
              </a:rPr>
              <a:t>is available 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 Narrow" pitchFamily="34" charset="0"/>
                <a:hlinkClick r:id="rId2"/>
              </a:rPr>
              <a:t>www.vietnam-redd.org</a:t>
            </a:r>
            <a:r>
              <a:rPr lang="en-US" sz="2400" dirty="0" smtClean="0">
                <a:solidFill>
                  <a:srgbClr val="7030A0"/>
                </a:solidFill>
                <a:latin typeface="Arial Narrow" pitchFamily="34" charset="0"/>
                <a:hlinkClick r:id="rId2"/>
              </a:rPr>
              <a:t>/</a:t>
            </a:r>
            <a:r>
              <a:rPr lang="en-US" sz="240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endParaRPr lang="en-GB" sz="24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lvl="2" indent="0">
              <a:buNone/>
            </a:pP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84888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2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61176" cy="77809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/>
              <a:t>2.6 Development of policies on transparent and effective data management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data sharing: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pilot work in Thanh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province and to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National Forest Monitoring and Information System (FORMIS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proposal is approved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Started to design a policy on development of registry system for mitigation projects</a:t>
            </a:r>
          </a:p>
        </p:txBody>
      </p:sp>
    </p:spTree>
    <p:extLst>
      <p:ext uri="{BB962C8B-B14F-4D97-AF65-F5344CB8AC3E}">
        <p14:creationId xmlns:p14="http://schemas.microsoft.com/office/powerpoint/2010/main" val="5795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37376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2.7 </a:t>
            </a:r>
            <a:r>
              <a:rPr kumimoji="1" lang="en-US" altLang="ja-JP" dirty="0"/>
              <a:t>Designing mechanisms to address </a:t>
            </a:r>
            <a:r>
              <a:rPr kumimoji="1" lang="en-US" altLang="ja-JP" dirty="0" smtClean="0"/>
              <a:t>safeguards 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Recruited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team of 2 international experts and 2 national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specialist to: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Review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current policies and instruments in comparison with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Safeguards in the Cancun Agreement and WB regulations 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Then,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efine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roadmap for addressing safeguards, and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Propose a sets of indicators, policies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Work with UN-REDD and FCPF to develop national manual for FPI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Organization of sub-technical working group meetings on Safeguards</a:t>
            </a: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2.7 Designing mechanisms to address safeguards 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pPr lvl="0">
              <a:buClr>
                <a:srgbClr val="DD8047"/>
              </a:buClr>
            </a:pPr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Grievance Redress Mechanism (GRM):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a) a complaint mechanism, b) Laws on Complains and Denouncement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Assurance of carbon rights and forestland tenure rights</a:t>
            </a:r>
          </a:p>
          <a:p>
            <a:pPr lvl="0">
              <a:buClr>
                <a:srgbClr val="DD8047"/>
              </a:buCl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Hired an legal specialist to review all government regulations on carbon rights to identify the gaps and actions</a:t>
            </a:r>
          </a:p>
          <a:p>
            <a:pPr lvl="0">
              <a:buClr>
                <a:srgbClr val="DD8047"/>
              </a:buCl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Reviewed status of forestland allocation and tenure in the proposed areas</a:t>
            </a:r>
          </a:p>
          <a:p>
            <a:pPr lvl="0">
              <a:buClr>
                <a:srgbClr val="DD8047"/>
              </a:buCl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Discussed with UN-REDD Phase II and USAID-funded VFD to provide support on improving forestland tenure rights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905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  <a:latin typeface="Arial Rounded MT Bold" pitchFamily="34" charset="0"/>
              </a:rPr>
              <a:t>Overview</a:t>
            </a:r>
            <a:endParaRPr lang="en-US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07438" cy="5105400"/>
          </a:xfrm>
        </p:spPr>
        <p:txBody>
          <a:bodyPr>
            <a:normAutofit/>
          </a:bodyPr>
          <a:lstStyle/>
          <a:p>
            <a:pPr marL="0" lvl="0" indent="0">
              <a:buSzPct val="100000"/>
              <a:buNone/>
            </a:pPr>
            <a:r>
              <a:rPr lang="en-US" dirty="0" smtClean="0">
                <a:latin typeface="Arial" pitchFamily="34" charset="0"/>
              </a:rPr>
              <a:t>Two versions of presentation are prepared: full version and short version</a:t>
            </a:r>
          </a:p>
          <a:p>
            <a:pPr marL="812800" lvl="0" indent="-812800">
              <a:buSzPct val="100000"/>
              <a:buFont typeface="Wingdings" pitchFamily="2" charset="2"/>
              <a:buAutoNum type="arabicPeriod"/>
            </a:pPr>
            <a:r>
              <a:rPr lang="en-US" dirty="0" smtClean="0">
                <a:latin typeface="Arial" pitchFamily="34" charset="0"/>
              </a:rPr>
              <a:t>Summary of relevant national commitments, strategies and policies on REDD+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  <a:p>
            <a:pPr marL="812800" indent="-812800">
              <a:buSzPct val="100000"/>
              <a:buFont typeface="Wingdings" pitchFamily="2" charset="2"/>
              <a:buAutoNum type="arabicPeriod"/>
            </a:pPr>
            <a:endParaRPr lang="en-US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812800" indent="-812800">
              <a:buSzPct val="100000"/>
              <a:buFont typeface="Wingdings" pitchFamily="2" charset="2"/>
              <a:buAutoNum type="arabicPeriod"/>
            </a:pPr>
            <a:r>
              <a:rPr lang="en-US" dirty="0">
                <a:solidFill>
                  <a:srgbClr val="FF00FF"/>
                </a:solidFill>
                <a:latin typeface="Arial" pitchFamily="34" charset="0"/>
              </a:rPr>
              <a:t>Update information on 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</a:rPr>
              <a:t>progress of ER-PIN development </a:t>
            </a:r>
            <a:endParaRPr lang="en-US" b="0" dirty="0" smtClean="0">
              <a:solidFill>
                <a:srgbClr val="FF00FF"/>
              </a:solidFill>
              <a:effectLst/>
              <a:latin typeface="Arial" pitchFamily="34" charset="0"/>
            </a:endParaRPr>
          </a:p>
          <a:p>
            <a:pPr marL="812800" indent="-812800">
              <a:buSzPct val="100000"/>
              <a:buFont typeface="Wingdings" pitchFamily="2" charset="2"/>
              <a:buAutoNum type="arabicPeriod"/>
            </a:pPr>
            <a:endParaRPr lang="en-US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812800" indent="-812800">
              <a:buClr>
                <a:srgbClr val="FF00FF"/>
              </a:buClr>
              <a:buSzPct val="70000"/>
              <a:buFont typeface="Wingdings" pitchFamily="2" charset="2"/>
              <a:buNone/>
            </a:pPr>
            <a:endParaRPr lang="de-DE" b="0" dirty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2.6 Development of information system on safeguards and its guidelines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18160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Recruited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team of 2 international experts and 2 national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specialist to: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Review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current policies and instruments in comparison with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Safeguards in the Cancun Agreement and WB regulations 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Then,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efine </a:t>
            </a:r>
            <a:r>
              <a:rPr kumimoji="1" lang="en-US" altLang="ja-JP" sz="2400" dirty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the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roadmap for addressing safeguards, and</a:t>
            </a:r>
          </a:p>
          <a:p>
            <a:pPr>
              <a:buFontTx/>
              <a:buChar char="-"/>
            </a:pPr>
            <a:r>
              <a:rPr kumimoji="1" lang="en-US" altLang="ja-JP" sz="2400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Propose a sets of indicators, policies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Work with UN-REDD and FCPF to develop manuals for FPI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;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Organization of sub-technical working group meetings on Safeguards</a:t>
            </a:r>
          </a:p>
          <a:p>
            <a:pPr lvl="0">
              <a:buClr>
                <a:srgbClr val="DD8047"/>
              </a:buClr>
            </a:pPr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Grievance Redress Mechanism (GRM):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a) a complaint mechanism, b) Laws on Complains and Denouncement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2.7 Designing BDS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9530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National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REDD+ Fund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proposed to be designed 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managing and distributing revenue from REDD+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regardless from FCPF ER, UN-REDD or other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/Projects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Payment for REDD+ should be incorporated with payment for PES and other inventive </a:t>
            </a:r>
            <a:r>
              <a:rPr lang="en-US" sz="2400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progs</a:t>
            </a: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to </a:t>
            </a:r>
            <a:r>
              <a:rPr lang="en-US" sz="2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ensure that the payment will be based on ER performance to ensure transparency and equity, and avoid double payments;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Organized two national consultation workshops on designing BDS;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proposal on establishment of National REDD+ Fund is submitted to MARD;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Next Steps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832648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Plan for submission of ER-PIN: 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Sept. for CF meeting in October 2013</a:t>
            </a:r>
          </a:p>
          <a:p>
            <a:r>
              <a:rPr kumimoji="1" lang="en-US" altLang="ja-JP" sz="2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Plan for March – June: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Finalization of selection of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scale of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Selection of activities under </a:t>
            </a:r>
            <a:r>
              <a:rPr kumimoji="1" lang="en-US" altLang="ja-JP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the ER </a:t>
            </a:r>
            <a:r>
              <a:rPr kumimoji="1" lang="en-US" altLang="ja-JP" sz="2400" dirty="0" err="1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endParaRPr kumimoji="1" lang="en-US" altLang="ja-JP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to address safeguards requirements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to develop FMS options and estimate expected emission reductions under the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endParaRPr kumimoji="1" lang="en-US" altLang="ja-JP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the stakeholder consultations on above activities; consultation for full ER-PIN will be done from late July 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Continue to work with other international partners to cooperate in the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site</a:t>
            </a: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780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Relationship between Readiness grant and ER program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1524000"/>
            <a:ext cx="8784976" cy="583264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What is relationship between the FCPF Readiness Grant, UN-REDD and other REDD+ projects, and the ER </a:t>
            </a:r>
            <a:r>
              <a:rPr kumimoji="1" lang="en-US" altLang="ja-JP" sz="24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Progs</a:t>
            </a:r>
            <a:r>
              <a:rPr kumimoji="1"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? </a:t>
            </a:r>
          </a:p>
          <a:p>
            <a:pPr marL="0" indent="0">
              <a:buNone/>
            </a:pPr>
            <a:endParaRPr lang="en-US" altLang="ja-JP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To provide support for National REDD+ Action Program (NRAP), particularly the REDD+ readiness preparation (R-package) 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To support for providing inputs for development of ER-PIN</a:t>
            </a:r>
          </a:p>
          <a:p>
            <a:pPr>
              <a:buFontTx/>
              <a:buChar char="-"/>
            </a:pPr>
            <a:r>
              <a:rPr lang="en-US" altLang="ja-JP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To provide support for implementation of policies, activities that contribute obtain objectives of ER Program</a:t>
            </a:r>
          </a:p>
        </p:txBody>
      </p:sp>
    </p:spTree>
    <p:extLst>
      <p:ext uri="{BB962C8B-B14F-4D97-AF65-F5344CB8AC3E}">
        <p14:creationId xmlns:p14="http://schemas.microsoft.com/office/powerpoint/2010/main" val="28452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10600" cy="1673225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Thank you very much for kind attention!</a:t>
            </a:r>
            <a:endParaRPr lang="en-US" sz="3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list (1/2)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7593505"/>
              </p:ext>
            </p:extLst>
          </p:nvPr>
        </p:nvGraphicFramePr>
        <p:xfrm>
          <a:off x="0" y="1529814"/>
          <a:ext cx="9144000" cy="531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019"/>
                <a:gridCol w="5244981"/>
                <a:gridCol w="3048000"/>
              </a:tblGrid>
              <a:tr h="47272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Required</a:t>
                      </a:r>
                      <a:r>
                        <a:rPr lang="en-US" sz="2400" b="1" baseline="0" dirty="0" smtClean="0"/>
                        <a:t> Sections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Progress</a:t>
                      </a:r>
                      <a:endParaRPr lang="en-US" sz="2400" b="1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Entity responsible for the management of  ER </a:t>
                      </a:r>
                      <a:r>
                        <a:rPr kumimoji="0" lang="en-US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Done</a:t>
                      </a:r>
                      <a:endParaRPr lang="en-US" sz="2300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REDD+ focal point contact information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Done</a:t>
                      </a:r>
                      <a:endParaRPr lang="en-US" sz="23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and other entities involved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Done</a:t>
                      </a:r>
                      <a:endParaRPr lang="en-US" sz="2300" dirty="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Program location and lifetime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Significant progress</a:t>
                      </a:r>
                      <a:endParaRPr lang="en-US" sz="2300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5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 of activities planned under the ER </a:t>
                      </a:r>
                      <a:r>
                        <a:rPr kumimoji="0" lang="en-US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Significant progress</a:t>
                      </a:r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Consistency with national REDD+ strategy and governance arrangements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Finalizing</a:t>
                      </a:r>
                      <a:endParaRPr lang="en-US" sz="2300" dirty="0"/>
                    </a:p>
                  </a:txBody>
                  <a:tcPr/>
                </a:tc>
              </a:tr>
              <a:tr h="75635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7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 assessment of SESA and ESMF/safeguards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Significant progress</a:t>
                      </a:r>
                    </a:p>
                    <a:p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6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Check list (2/2)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5879540"/>
              </p:ext>
            </p:extLst>
          </p:nvPr>
        </p:nvGraphicFramePr>
        <p:xfrm>
          <a:off x="152400" y="1600200"/>
          <a:ext cx="8839200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651"/>
                <a:gridCol w="5070149"/>
                <a:gridCol w="2946400"/>
              </a:tblGrid>
              <a:tr h="4909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Required</a:t>
                      </a:r>
                      <a:r>
                        <a:rPr lang="en-US" sz="2400" b="1" baseline="0" dirty="0" smtClean="0"/>
                        <a:t> Sections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Progress</a:t>
                      </a:r>
                      <a:endParaRPr lang="en-US" sz="2400" b="1" dirty="0"/>
                    </a:p>
                  </a:txBody>
                  <a:tcPr/>
                </a:tc>
              </a:tr>
              <a:tr h="8836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 Information Sharing, Consultation, and Participation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</a:t>
                      </a:r>
                      <a:r>
                        <a:rPr lang="en-US" sz="2400" baseline="0" dirty="0" smtClean="0"/>
                        <a:t> progress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Benefits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On-going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 Sharing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On-going</a:t>
                      </a:r>
                      <a:endParaRPr lang="en-US" sz="2400" dirty="0"/>
                    </a:p>
                  </a:txBody>
                  <a:tcPr/>
                </a:tc>
              </a:tr>
              <a:tr h="8836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Reference Level and Expected Emission Reductions  </a:t>
                      </a:r>
                      <a:endParaRPr kumimoji="0"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</a:t>
                      </a:r>
                      <a:r>
                        <a:rPr lang="en-US" sz="2400" baseline="0" dirty="0" smtClean="0"/>
                        <a:t> progress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 Monitoring 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 progress</a:t>
                      </a:r>
                      <a:endParaRPr lang="en-US" sz="2400" dirty="0"/>
                    </a:p>
                  </a:txBody>
                  <a:tcPr/>
                </a:tc>
              </a:tr>
              <a:tr h="8836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 of Progress on REDD+ Readiness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Significant progress</a:t>
                      </a:r>
                      <a:endParaRPr lang="en-US" sz="2400" dirty="0"/>
                    </a:p>
                  </a:txBody>
                  <a:tcPr/>
                </a:tc>
              </a:tr>
              <a:tr h="490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 plan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started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1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2.1. Formal establishment of joint working team on ER-PIN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 core working team is established by MARD, consists of members from different </a:t>
            </a:r>
            <a:r>
              <a:rPr lang="en-US" dirty="0" err="1" smtClean="0"/>
              <a:t>Gov</a:t>
            </a:r>
            <a:r>
              <a:rPr lang="en-US" dirty="0" smtClean="0"/>
              <a:t> agencies and experts; representatives from independent experts, NGOs, international partners are invited to work contribute their knowledge and comments;</a:t>
            </a:r>
            <a:endParaRPr lang="en-US" dirty="0"/>
          </a:p>
          <a:p>
            <a:r>
              <a:rPr lang="en-US" dirty="0" smtClean="0"/>
              <a:t>The working team is responsible for taking lead in ER-PIN preparation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2.2. Intensive stakeholders consultations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81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last 3 months, intensive consultations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aspects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and REDD+,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conducted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Topics: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from site selection, institutional setting, coordination mechanism, REDD+ activities, FPIC, GRM,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stakeholders: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stakeholders at both national and provincial levels are carried not only with national entities but also with international development partners, projects/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progs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step-wise and phased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information sharing to joint-decision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through workshops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meetings at national and local levels;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inherited from previous consultations for NRAP, R-PP;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 of right information, attraction of interest,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trust &amp; responsibility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fruitful discussions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consultation events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48384"/>
            <a:ext cx="3886200" cy="258628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8383"/>
            <a:ext cx="3962400" cy="2636999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85382"/>
            <a:ext cx="3886200" cy="258628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4343633"/>
            <a:ext cx="3956304" cy="24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Results: Interested of participation and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After Awareness raising and consultation events: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shows its commitment by implementation of relevant policies and considerable investment in forestry, agricultural and rural development to address key driving forces behind forest changes, and provide support for REDD+ readiness preparation (regulations, FMS, DBM, BDS);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28 provinces have sent request to attend the ER Program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NGOs and international development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partners. VNFOREST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signed MOUs with ICRAF, RECOFTC, SNV, 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itial Idea for REDD+ emission reduction Program in Vietnam &amp;#x0D;&amp;#x0A;&amp;quot;&quot;/&gt;&lt;property id=&quot;20307&quot; value=&quot;266&quot;/&gt;&lt;/object&gt;&lt;object type=&quot;3&quot; unique_id=&quot;10005&quot;&gt;&lt;property id=&quot;20148&quot; value=&quot;5&quot;/&gt;&lt;property id=&quot;20300&quot; value=&quot;Slide 2 - &amp;quot;Overview&amp;quot;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324&quot;/&gt;&lt;/object&gt;&lt;object type=&quot;3&quot; unique_id=&quot;10007&quot;&gt;&lt;property id=&quot;20148&quot; value=&quot;5&quot;/&gt;&lt;property id=&quot;20300&quot; value=&quot;Slide 4 - &amp;quot;Forests in Vietnam&amp;quot;&quot;/&gt;&lt;property id=&quot;20307&quot; value=&quot;364&quot;/&gt;&lt;/object&gt;&lt;object type=&quot;3&quot; unique_id=&quot;10009&quot;&gt;&lt;property id=&quot;20148&quot; value=&quot;5&quot;/&gt;&lt;property id=&quot;20300&quot; value=&quot;Slide 7 - &amp;quot;Dynamics of forest cover change in Vietnam&amp;quot;&quot;/&gt;&lt;property id=&quot;20307&quot; value=&quot;363&quot;/&gt;&lt;/object&gt;&lt;object type=&quot;3&quot; unique_id=&quot;10012&quot;&gt;&lt;property id=&quot;20148&quot; value=&quot;5&quot;/&gt;&lt;property id=&quot;20300&quot; value=&quot;Slide 8&quot;/&gt;&lt;property id=&quot;20307&quot; value=&quot;367&quot;/&gt;&lt;/object&gt;&lt;object type=&quot;3&quot; unique_id=&quot;10013&quot;&gt;&lt;property id=&quot;20148&quot; value=&quot;5&quot;/&gt;&lt;property id=&quot;20300&quot; value=&quot;Slide 10 - &amp;quot;Key national climate change &amp;amp; REDD+ policies&amp;quot;&quot;/&gt;&lt;property id=&quot;20307&quot; value=&quot;325&quot;/&gt;&lt;/object&gt;&lt;object type=&quot;3&quot; unique_id=&quot;10014&quot;&gt;&lt;property id=&quot;20148&quot; value=&quot;5&quot;/&gt;&lt;property id=&quot;20300&quot; value=&quot;Slide 11 - &amp;quot;ER targets of National CC Strategies&amp;quot;&quot;/&gt;&lt;property id=&quot;20307&quot; value=&quot;368&quot;/&gt;&lt;/object&gt;&lt;object type=&quot;3&quot; unique_id=&quot;10015&quot;&gt;&lt;property id=&quot;20148&quot; value=&quot;5&quot;/&gt;&lt;property id=&quot;20300&quot; value=&quot;Slide 18&quot;/&gt;&lt;property id=&quot;20307&quot; value=&quot;370&quot;/&gt;&lt;/object&gt;&lt;object type=&quot;3&quot; unique_id=&quot;10016&quot;&gt;&lt;property id=&quot;20148&quot; value=&quot;5&quot;/&gt;&lt;property id=&quot;20300&quot; value=&quot;Slide 13 - &amp;quot;Approaches&amp;quot;&quot;/&gt;&lt;property id=&quot;20307&quot; value=&quot;365&quot;/&gt;&lt;/object&gt;&lt;object type=&quot;3&quot; unique_id=&quot;10022&quot;&gt;&lt;property id=&quot;20148&quot; value=&quot;5&quot;/&gt;&lt;property id=&quot;20300&quot; value=&quot;Slide 27 - &amp;quot;Development of interim REL/FRL&amp;quot;&quot;/&gt;&lt;property id=&quot;20307&quot; value=&quot;373&quot;/&gt;&lt;/object&gt;&lt;object type=&quot;3&quot; unique_id=&quot;10026&quot;&gt;&lt;property id=&quot;20148&quot; value=&quot;5&quot;/&gt;&lt;property id=&quot;20300&quot; value=&quot;Slide 36 - &amp;quot;  How forest area changes are detected and calculated?&amp;quot;&quot;/&gt;&lt;property id=&quot;20307&quot; value=&quot;378&quot;/&gt;&lt;/object&gt;&lt;object type=&quot;3&quot; unique_id=&quot;10036&quot;&gt;&lt;property id=&quot;20148&quot; value=&quot;5&quot;/&gt;&lt;property id=&quot;20300&quot; value=&quot;Slide 32 - &amp;quot;Forest monitoring&amp;quot;&quot;/&gt;&lt;property id=&quot;20307&quot; value=&quot;389&quot;/&gt;&lt;/object&gt;&lt;object type=&quot;3&quot; unique_id=&quot;10038&quot;&gt;&lt;property id=&quot;20148&quot; value=&quot;5&quot;/&gt;&lt;property id=&quot;20300&quot; value=&quot;Slide 38 - &amp;quot;How the safeguards are addressed?&amp;quot;&quot;/&gt;&lt;property id=&quot;20307&quot; value=&quot;348&quot;/&gt;&lt;/object&gt;&lt;object type=&quot;3&quot; unique_id=&quot;10039&quot;&gt;&lt;property id=&quot;20148&quot; value=&quot;5&quot;/&gt;&lt;property id=&quot;20300&quot; value=&quot;Slide 39 - &amp;quot;Addressing regional leakages&amp;quot;&quot;/&gt;&lt;property id=&quot;20307&quot; value=&quot;394&quot;/&gt;&lt;/object&gt;&lt;object type=&quot;3&quot; unique_id=&quot;10040&quot;&gt;&lt;property id=&quot;20148&quot; value=&quot;5&quot;/&gt;&lt;property id=&quot;20300&quot; value=&quot;Slide 48&quot;/&gt;&lt;property id=&quot;20307&quot; value=&quot;320&quot;/&gt;&lt;/object&gt;&lt;object type=&quot;3&quot; unique_id=&quot;10395&quot;&gt;&lt;property id=&quot;20148&quot; value=&quot;5&quot;/&gt;&lt;property id=&quot;20300&quot; value=&quot;Slide 6 - &amp;quot;National forest cover changes &amp;#x0D;&amp;#x0A;during the period from 1943-2011&amp;quot;&quot;/&gt;&lt;property id=&quot;20307&quot; value=&quot;397&quot;/&gt;&lt;/object&gt;&lt;object type=&quot;3&quot; unique_id=&quot;10396&quot;&gt;&lt;property id=&quot;20148&quot; value=&quot;5&quot;/&gt;&lt;property id=&quot;20300&quot; value=&quot;Slide 9 - &amp;quot;Roadmap of REDD+ implementation in Vietnam &amp;quot;&quot;/&gt;&lt;property id=&quot;20307&quot; value=&quot;398&quot;/&gt;&lt;/object&gt;&lt;object type=&quot;3&quot; unique_id=&quot;10727&quot;&gt;&lt;property id=&quot;20148&quot; value=&quot;5&quot;/&gt;&lt;property id=&quot;20300&quot; value=&quot;Slide 5 - &amp;quot;Forest management by stakeholders&amp;quot;&quot;/&gt;&lt;property id=&quot;20307&quot; value=&quot;399&quot;/&gt;&lt;/object&gt;&lt;object type=&quot;3&quot; unique_id=&quot;11010&quot;&gt;&lt;property id=&quot;20148&quot; value=&quot;5&quot;/&gt;&lt;property id=&quot;20300&quot; value=&quot;Slide 12 - &amp;quot;National REDD+ Action Program&amp;quot;&quot;/&gt;&lt;property id=&quot;20307&quot; value=&quot;400&quot;/&gt;&lt;/object&gt;&lt;object type=&quot;3&quot; unique_id=&quot;11421&quot;&gt;&lt;property id=&quot;20148&quot; value=&quot;5&quot;/&gt;&lt;property id=&quot;20300&quot; value=&quot;Slide 31 - &amp;quot;MRV Framework document&amp;quot;&quot;/&gt;&lt;property id=&quot;20307&quot; value=&quot;401&quot;/&gt;&lt;/object&gt;&lt;object type=&quot;3&quot; unique_id=&quot;11422&quot;&gt;&lt;property id=&quot;20148&quot; value=&quot;5&quot;/&gt;&lt;property id=&quot;20300&quot; value=&quot;Slide 33&quot;/&gt;&lt;property id=&quot;20307&quot; value=&quot;402&quot;/&gt;&lt;/object&gt;&lt;object type=&quot;3&quot; unique_id=&quot;11423&quot;&gt;&lt;property id=&quot;20148&quot; value=&quot;5&quot;/&gt;&lt;property id=&quot;20300&quot; value=&quot;Slide 34 - &amp;quot;Generation of Activity Data (AD)&amp;quot;&quot;/&gt;&lt;property id=&quot;20307&quot; value=&quot;403&quot;/&gt;&lt;/object&gt;&lt;object type=&quot;3&quot; unique_id=&quot;11424&quot;&gt;&lt;property id=&quot;20148&quot; value=&quot;5&quot;/&gt;&lt;property id=&quot;20300&quot; value=&quot;Slide 35 - &amp;quot;Estimation of Emission Factor (EF)&amp;quot;&quot;/&gt;&lt;property id=&quot;20307&quot; value=&quot;404&quot;/&gt;&lt;/object&gt;&lt;object type=&quot;3&quot; unique_id=&quot;11830&quot;&gt;&lt;property id=&quot;20148&quot; value=&quot;5&quot;/&gt;&lt;property id=&quot;20300&quot; value=&quot;Slide 19 - &amp;quot;Scale and location of the ER Program&amp;quot;&quot;/&gt;&lt;property id=&quot;20307&quot; value=&quot;407&quot;/&gt;&lt;/object&gt;&lt;object type=&quot;3&quot; unique_id=&quot;11832&quot;&gt;&lt;property id=&quot;20148&quot; value=&quot;5&quot;/&gt;&lt;property id=&quot;20300&quot; value=&quot;Slide 20 - &amp;quot;Reasons for site selection&amp;quot;&quot;/&gt;&lt;property id=&quot;20307&quot; value=&quot;406&quot;/&gt;&lt;/object&gt;&lt;object type=&quot;3&quot; unique_id=&quot;11834&quot;&gt;&lt;property id=&quot;20148&quot; value=&quot;5&quot;/&gt;&lt;property id=&quot;20300&quot; value=&quot;Slide 23 - &amp;quot;Proposed key REDD+ Activities &amp;quot;&quot;/&gt;&lt;property id=&quot;20307&quot; value=&quot;410&quot;/&gt;&lt;/object&gt;&lt;object type=&quot;3&quot; unique_id=&quot;12601&quot;&gt;&lt;property id=&quot;20148&quot; value=&quot;5&quot;/&gt;&lt;property id=&quot;20300&quot; value=&quot;Slide 21 - &amp;quot;Information on the proposed ER site&amp;quot;&quot;/&gt;&lt;property id=&quot;20307&quot; value=&quot;411&quot;/&gt;&lt;/object&gt;&lt;object type=&quot;3&quot; unique_id=&quot;13353&quot;&gt;&lt;property id=&quot;20148&quot; value=&quot;5&quot;/&gt;&lt;property id=&quot;20300&quot; value=&quot;Slide 28 - &amp;quot;Historical forest maps&amp;quot;&quot;/&gt;&lt;property id=&quot;20307&quot; value=&quot;412&quot;/&gt;&lt;/object&gt;&lt;object type=&quot;3&quot; unique_id=&quot;13354&quot;&gt;&lt;property id=&quot;20148&quot; value=&quot;5&quot;/&gt;&lt;property id=&quot;20300&quot; value=&quot;Slide 29 - &amp;quot;Historical forest maps&amp;quot;&quot;/&gt;&lt;property id=&quot;20307&quot; value=&quot;413&quot;/&gt;&lt;/object&gt;&lt;object type=&quot;3&quot; unique_id=&quot;13355&quot;&gt;&lt;property id=&quot;20148&quot; value=&quot;5&quot;/&gt;&lt;property id=&quot;20300&quot; value=&quot;Slide 30 - &amp;quot;Deforested map from 2000-2010&amp;quot;&quot;/&gt;&lt;property id=&quot;20307&quot; value=&quot;414&quot;/&gt;&lt;/object&gt;&lt;object type=&quot;3&quot; unique_id=&quot;13611&quot;&gt;&lt;property id=&quot;20148&quot; value=&quot;5&quot;/&gt;&lt;property id=&quot;20300&quot; value=&quot;Slide 37 - &amp;quot;Awareness raising and stakeholders consultation&amp;quot;&quot;/&gt;&lt;property id=&quot;20307&quot; value=&quot;416&quot;/&gt;&lt;/object&gt;&lt;object type=&quot;3&quot; unique_id=&quot;13812&quot;&gt;&lt;property id=&quot;20148&quot; value=&quot;5&quot;/&gt;&lt;property id=&quot;20300&quot; value=&quot;Slide 26&quot;/&gt;&lt;property id=&quot;20307&quot; value=&quot;418&quot;/&gt;&lt;/object&gt;&lt;object type=&quot;3&quot; unique_id=&quot;14490&quot;&gt;&lt;property id=&quot;20148&quot; value=&quot;5&quot;/&gt;&lt;property id=&quot;20300&quot; value=&quot;Slide 25 - &amp;quot;Institutional arrangement&amp;quot;&quot;/&gt;&lt;property id=&quot;20307&quot; value=&quot;420&quot;/&gt;&lt;/object&gt;&lt;object type=&quot;3&quot; unique_id=&quot;15313&quot;&gt;&lt;property id=&quot;20148&quot; value=&quot;5&quot;/&gt;&lt;property id=&quot;20300&quot; value=&quot;Slide 15 - &amp;quot;Enabling policies for the NRAP implementation&amp;quot;&quot;/&gt;&lt;property id=&quot;20307&quot; value=&quot;423&quot;/&gt;&lt;/object&gt;&lt;object type=&quot;3&quot; unique_id=&quot;16148&quot;&gt;&lt;property id=&quot;20148&quot; value=&quot;5&quot;/&gt;&lt;property id=&quot;20300&quot; value=&quot;Slide 14 - &amp;quot;Enabling policies for the NRAP implementation&amp;quot;&quot;/&gt;&lt;property id=&quot;20307&quot; value=&quot;424&quot;/&gt;&lt;/object&gt;&lt;object type=&quot;3&quot; unique_id=&quot;16642&quot;&gt;&lt;property id=&quot;20148&quot; value=&quot;5&quot;/&gt;&lt;property id=&quot;20300&quot; value=&quot;Slide 17 - &amp;quot;Key REDD+ Readiness Projects&amp;quot;&quot;/&gt;&lt;property id=&quot;20307&quot; value=&quot;426&quot;/&gt;&lt;/object&gt;&lt;object type=&quot;3&quot; unique_id=&quot;18368&quot;&gt;&lt;property id=&quot;20148&quot; value=&quot;5&quot;/&gt;&lt;property id=&quot;20300&quot; value=&quot;Slide 22 - &amp;quot;Strengthening regional cooperation&amp;quot;&quot;/&gt;&lt;property id=&quot;20307&quot; value=&quot;428&quot;/&gt;&lt;/object&gt;&lt;object type=&quot;3&quot; unique_id=&quot;19148&quot;&gt;&lt;property id=&quot;20148&quot; value=&quot;5&quot;/&gt;&lt;property id=&quot;20300&quot; value=&quot;Slide 24 - &amp;quot;Proposed key REDD+ Activities &amp;quot;&quot;/&gt;&lt;property id=&quot;20307&quot; value=&quot;430&quot;/&gt;&lt;/object&gt;&lt;object type=&quot;3&quot; unique_id=&quot;19409&quot;&gt;&lt;property id=&quot;20148&quot; value=&quot;5&quot;/&gt;&lt;property id=&quot;20300&quot; value=&quot;Slide 43 - &amp;quot;Potential benefits from the ER Prog&amp;quot;&quot;/&gt;&lt;property id=&quot;20307&quot; value=&quot;431&quot;/&gt;&lt;/object&gt;&lt;object type=&quot;3&quot; unique_id=&quot;19410&quot;&gt;&lt;property id=&quot;20148&quot; value=&quot;5&quot;/&gt;&lt;property id=&quot;20300&quot; value=&quot;Slide 40 - &amp;quot;Decrease in carbon stock due to deforestation (1990 – 2010)&amp;quot;&quot;/&gt;&lt;property id=&quot;20307&quot; value=&quot;432&quot;/&gt;&lt;/object&gt;&lt;object type=&quot;3&quot; unique_id=&quot;19411&quot;&gt;&lt;property id=&quot;20148&quot; value=&quot;5&quot;/&gt;&lt;property id=&quot;20300&quot; value=&quot;Slide 41 - &amp;quot;Increase in carbon stock by A/R &amp;#x0D;&amp;#x0A;(1990 – 2010)&amp;quot;&quot;/&gt;&lt;property id=&quot;20307&quot; value=&quot;433&quot;/&gt;&lt;/object&gt;&lt;object type=&quot;3&quot; unique_id=&quot;20077&quot;&gt;&lt;property id=&quot;20148&quot; value=&quot;5&quot;/&gt;&lt;property id=&quot;20300&quot; value=&quot;Slide 46 - &amp;quot;Early investment in the ER Program&amp;quot;&quot;/&gt;&lt;property id=&quot;20307&quot; value=&quot;434&quot;/&gt;&lt;/object&gt;&lt;object type=&quot;3&quot; unique_id=&quot;20472&quot;&gt;&lt;property id=&quot;20148&quot; value=&quot;5&quot;/&gt;&lt;property id=&quot;20300&quot; value=&quot;Slide 45 - &amp;quot;Designing BDS&amp;quot;&quot;/&gt;&lt;property id=&quot;20307&quot; value=&quot;436&quot;/&gt;&lt;/object&gt;&lt;object type=&quot;3&quot; unique_id=&quot;21505&quot;&gt;&lt;property id=&quot;20148&quot; value=&quot;5&quot;/&gt;&lt;property id=&quot;20300&quot; value=&quot;Slide 47 - &amp;quot;Scalable option for ER Program&amp;quot;&quot;/&gt;&lt;property id=&quot;20307&quot; value=&quot;437&quot;/&gt;&lt;/object&gt;&lt;object type=&quot;3&quot; unique_id=&quot;22104&quot;&gt;&lt;property id=&quot;20148&quot; value=&quot;5&quot;/&gt;&lt;property id=&quot;20300&quot; value=&quot;Slide 42 - &amp;quot;Net Carbon Stock Change&amp;quot;&quot;/&gt;&lt;property id=&quot;20307&quot; value=&quot;444&quot;/&gt;&lt;/object&gt;&lt;object type=&quot;3&quot; unique_id=&quot;22160&quot;&gt;&lt;property id=&quot;20148&quot; value=&quot;5&quot;/&gt;&lt;property id=&quot;20300&quot; value=&quot;Slide 16 - &amp;quot;Enabling policies for the NRAP implementation&amp;quot;&quot;/&gt;&lt;property id=&quot;20307&quot; value=&quot;445&quot;/&gt;&lt;/object&gt;&lt;object type=&quot;3&quot; unique_id=&quot;24799&quot;&gt;&lt;property id=&quot;20148&quot; value=&quot;5&quot;/&gt;&lt;property id=&quot;20300&quot; value=&quot;Slide 44 - &amp;quot;Great potential to generate co-benefits&amp;quot;&quot;/&gt;&lt;property id=&quot;20307&quot; value=&quot;44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3160</TotalTime>
  <Words>2098</Words>
  <Application>Microsoft Office PowerPoint</Application>
  <PresentationFormat>On-screen Show (4:3)</PresentationFormat>
  <Paragraphs>277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Median</vt:lpstr>
      <vt:lpstr>Office Theme</vt:lpstr>
      <vt:lpstr>Image</vt:lpstr>
      <vt:lpstr>Update progress on development of ER-Program in Vietnam  </vt:lpstr>
      <vt:lpstr>Update progress on ER-PIN Preparation </vt:lpstr>
      <vt:lpstr>Overview</vt:lpstr>
      <vt:lpstr>Check list (1/2)</vt:lpstr>
      <vt:lpstr>Check list (2/2)</vt:lpstr>
      <vt:lpstr>2.1. Formal establishment of joint working team on ER-PIN development</vt:lpstr>
      <vt:lpstr>2.2. Intensive stakeholders consultations</vt:lpstr>
      <vt:lpstr>Some consultation events</vt:lpstr>
      <vt:lpstr>Results: Interested of participation and commitment</vt:lpstr>
      <vt:lpstr>Consultation on criteria of site selection</vt:lpstr>
      <vt:lpstr>Two options on scale of the ER Program</vt:lpstr>
      <vt:lpstr>Scalable options for ER Program</vt:lpstr>
      <vt:lpstr>Scale the ER Program: Option 1</vt:lpstr>
      <vt:lpstr>Information on the proposed ER site</vt:lpstr>
      <vt:lpstr>Discussions on approach and key REDD+ Activities </vt:lpstr>
      <vt:lpstr>Proposed key REDD+ Activities </vt:lpstr>
      <vt:lpstr>How to do?</vt:lpstr>
      <vt:lpstr>Discussions on Institutional arrangement for ER Prog.</vt:lpstr>
      <vt:lpstr>PowerPoint Presentation</vt:lpstr>
      <vt:lpstr>Fruitful discussions on cooperation with other REDD+ initiatives/progs</vt:lpstr>
      <vt:lpstr>2.3 Continuation of development of interim REL/FRL</vt:lpstr>
      <vt:lpstr>2.4 Analysis of forest changes and key driving forces 1991-2010, measures</vt:lpstr>
      <vt:lpstr>2.4 Analysis of forest changes and key driving forces 1991-2010, measures</vt:lpstr>
      <vt:lpstr>2.5 Design the MRV Framework</vt:lpstr>
      <vt:lpstr>Continue to design the FMS</vt:lpstr>
      <vt:lpstr>Finalization of development of Emission Factor (EF) &amp; Manuals</vt:lpstr>
      <vt:lpstr>2.6 Development of policies on transparent and effective data management</vt:lpstr>
      <vt:lpstr>2.7 Designing mechanisms to address safeguards (1/2)</vt:lpstr>
      <vt:lpstr>2.7 Designing mechanisms to address safeguards (2/2)</vt:lpstr>
      <vt:lpstr>2.6 Development of information system on safeguards and its guidelines</vt:lpstr>
      <vt:lpstr>2.7 Designing BDS</vt:lpstr>
      <vt:lpstr>Next Steps</vt:lpstr>
      <vt:lpstr>Relationship between Readiness grant and ER program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Manh Cuong</dc:creator>
  <cp:lastModifiedBy>Sreeshankar Sivasankaran Nair</cp:lastModifiedBy>
  <cp:revision>580</cp:revision>
  <dcterms:created xsi:type="dcterms:W3CDTF">2010-01-31T11:36:03Z</dcterms:created>
  <dcterms:modified xsi:type="dcterms:W3CDTF">2013-03-15T20:51:13Z</dcterms:modified>
</cp:coreProperties>
</file>